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8" r:id="rId3"/>
    <p:sldId id="291" r:id="rId4"/>
    <p:sldId id="292" r:id="rId5"/>
    <p:sldId id="270" r:id="rId6"/>
    <p:sldId id="269" r:id="rId7"/>
    <p:sldId id="286" r:id="rId8"/>
    <p:sldId id="285" r:id="rId9"/>
    <p:sldId id="284" r:id="rId10"/>
    <p:sldId id="273" r:id="rId11"/>
    <p:sldId id="274" r:id="rId12"/>
    <p:sldId id="275" r:id="rId13"/>
    <p:sldId id="276" r:id="rId14"/>
    <p:sldId id="262" r:id="rId15"/>
    <p:sldId id="282" r:id="rId16"/>
    <p:sldId id="283" r:id="rId17"/>
    <p:sldId id="280" r:id="rId18"/>
    <p:sldId id="281" r:id="rId19"/>
    <p:sldId id="268" r:id="rId20"/>
    <p:sldId id="279" r:id="rId21"/>
    <p:sldId id="263" r:id="rId22"/>
    <p:sldId id="278" r:id="rId23"/>
    <p:sldId id="287" r:id="rId24"/>
  </p:sldIdLst>
  <p:sldSz cx="7559675" cy="10691813"/>
  <p:notesSz cx="6864350" cy="9996488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나눔스퀘어_ac" panose="020B0600000101010101" pitchFamily="50" charset="-127"/>
      <p:regular r:id="rId31"/>
    </p:embeddedFont>
    <p:embeddedFont>
      <p:font typeface="나눔스퀘어_ac Bold" panose="020B0600000101010101" pitchFamily="50" charset="-127"/>
      <p:bold r:id="rId32"/>
    </p:embeddedFont>
    <p:embeddedFont>
      <p:font typeface="나눔스퀘어_ac ExtraBold" panose="020B0600000101010101" pitchFamily="50" charset="-127"/>
      <p:bold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6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025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12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47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4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0293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048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604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332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8630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99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768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9059F-5229-4257-8BEA-053F7FE0746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DB64D-B92B-455A-8D17-19DD1691F62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04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1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1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1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1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slide" Target="slide9.xm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5.png"/><Relationship Id="rId5" Type="http://schemas.openxmlformats.org/officeDocument/2006/relationships/slide" Target="slide7.xml"/><Relationship Id="rId15" Type="http://schemas.openxmlformats.org/officeDocument/2006/relationships/slide" Target="slide10.xml"/><Relationship Id="rId10" Type="http://schemas.openxmlformats.org/officeDocument/2006/relationships/image" Target="../media/image4.png"/><Relationship Id="rId4" Type="http://schemas.openxmlformats.org/officeDocument/2006/relationships/slide" Target="slide6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13.png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image" Target="../media/image11.png"/><Relationship Id="rId5" Type="http://schemas.openxmlformats.org/officeDocument/2006/relationships/slide" Target="slide14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slide" Target="slide13.xml"/><Relationship Id="rId9" Type="http://schemas.openxmlformats.org/officeDocument/2006/relationships/slide" Target="slide17.xml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19.xml"/><Relationship Id="rId7" Type="http://schemas.openxmlformats.org/officeDocument/2006/relationships/slide" Target="slide23.xml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image" Target="../media/image21.png"/><Relationship Id="rId5" Type="http://schemas.openxmlformats.org/officeDocument/2006/relationships/slide" Target="slide21.xml"/><Relationship Id="rId10" Type="http://schemas.openxmlformats.org/officeDocument/2006/relationships/image" Target="../media/image20.png"/><Relationship Id="rId4" Type="http://schemas.openxmlformats.org/officeDocument/2006/relationships/slide" Target="slide20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CABA7397-C414-4C3F-841D-968CCE81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675" cy="106822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3A710B-8545-4EE2-A26E-AFA28766CD97}"/>
              </a:ext>
            </a:extLst>
          </p:cNvPr>
          <p:cNvSpPr txBox="1"/>
          <p:nvPr/>
        </p:nvSpPr>
        <p:spPr>
          <a:xfrm>
            <a:off x="2167162" y="2810685"/>
            <a:ext cx="375712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altLang="ko-KR" sz="2800" b="1" dirty="0">
                <a:solidFill>
                  <a:sysClr val="windowText" lastClr="0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/>
              </a:rPr>
              <a:t>2020</a:t>
            </a:r>
            <a:r>
              <a:rPr lang="ko-KR" altLang="en-US" sz="2800" b="1" dirty="0">
                <a:solidFill>
                  <a:sysClr val="windowText" lastClr="0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/>
              </a:rPr>
              <a:t> 추석</a:t>
            </a:r>
            <a:endParaRPr lang="en-US" altLang="ko-KR" sz="4000" b="1" dirty="0">
              <a:solidFill>
                <a:sysClr val="windowText" lastClr="000000"/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  <a:cs typeface="Arial"/>
            </a:endParaRPr>
          </a:p>
          <a:p>
            <a:pPr lvl="0"/>
            <a:r>
              <a:rPr lang="ko-KR" altLang="en-US" sz="5400" b="1" dirty="0">
                <a:solidFill>
                  <a:sysClr val="windowText" lastClr="000000"/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  <a:cs typeface="Arial"/>
              </a:rPr>
              <a:t>선물 제안서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2E75AEC-05A6-4143-AD6C-C1A08AECC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546"/>
            <a:ext cx="2444067" cy="734084"/>
          </a:xfrm>
          <a:prstGeom prst="rect">
            <a:avLst/>
          </a:prstGeom>
        </p:spPr>
      </p:pic>
      <p:sp>
        <p:nvSpPr>
          <p:cNvPr id="19" name="object 3">
            <a:extLst>
              <a:ext uri="{FF2B5EF4-FFF2-40B4-BE49-F238E27FC236}">
                <a16:creationId xmlns:a16="http://schemas.microsoft.com/office/drawing/2014/main" id="{680FC5A5-5FCE-4D2A-81BC-6A166A5C3E36}"/>
              </a:ext>
            </a:extLst>
          </p:cNvPr>
          <p:cNvSpPr txBox="1"/>
          <p:nvPr/>
        </p:nvSpPr>
        <p:spPr>
          <a:xfrm>
            <a:off x="3078174" y="8329805"/>
            <a:ext cx="4197878" cy="180228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/>
          <a:p>
            <a:pPr marL="12705" algn="r">
              <a:lnSpc>
                <a:spcPct val="150000"/>
              </a:lnSpc>
            </a:pPr>
            <a:r>
              <a:rPr lang="ko-KR" altLang="en-US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담당자</a:t>
            </a:r>
            <a:r>
              <a:rPr lang="en-US" altLang="ko-KR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. </a:t>
            </a:r>
            <a:r>
              <a:rPr lang="ko-KR" altLang="en-US" sz="2000" spc="5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정원조</a:t>
            </a:r>
            <a:r>
              <a:rPr lang="ko-KR" altLang="en-US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 이사</a:t>
            </a:r>
            <a:endParaRPr lang="en-US" altLang="ko-KR" sz="2000" spc="5" dirty="0">
              <a:latin typeface="나눔스퀘어_ac" panose="020B0600000101010101" pitchFamily="50" charset="-127"/>
              <a:ea typeface="나눔스퀘어_ac" panose="020B0600000101010101" pitchFamily="50" charset="-127"/>
              <a:cs typeface="Malgun Gothic"/>
            </a:endParaRPr>
          </a:p>
          <a:p>
            <a:pPr marL="12705" algn="r">
              <a:lnSpc>
                <a:spcPct val="150000"/>
              </a:lnSpc>
            </a:pPr>
            <a:r>
              <a:rPr lang="ko-KR" altLang="en-US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대표번호</a:t>
            </a:r>
            <a:r>
              <a:rPr lang="en-US" altLang="ko-KR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. 1599-1835</a:t>
            </a:r>
          </a:p>
          <a:p>
            <a:pPr marL="12705" algn="r">
              <a:lnSpc>
                <a:spcPct val="150000"/>
              </a:lnSpc>
            </a:pPr>
            <a:r>
              <a:rPr lang="ko-KR" altLang="en-US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휴대폰</a:t>
            </a:r>
            <a:r>
              <a:rPr lang="en-US" altLang="ko-KR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. 010-2585-8799</a:t>
            </a:r>
          </a:p>
          <a:p>
            <a:pPr marL="12705" algn="r">
              <a:lnSpc>
                <a:spcPct val="150000"/>
              </a:lnSpc>
            </a:pPr>
            <a:r>
              <a:rPr lang="en-US" altLang="ko-KR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E-mail. </a:t>
            </a:r>
            <a:r>
              <a:rPr lang="en-US" altLang="ko-KR" sz="2000" spc="5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bizformgift@gmail</a:t>
            </a:r>
            <a:r>
              <a:rPr lang="en-US" altLang="ko-KR" sz="2000" spc="5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Malgun Gothic"/>
              </a:rPr>
              <a:t>. com</a:t>
            </a:r>
          </a:p>
        </p:txBody>
      </p:sp>
    </p:spTree>
    <p:extLst>
      <p:ext uri="{BB962C8B-B14F-4D97-AF65-F5344CB8AC3E}">
        <p14:creationId xmlns:p14="http://schemas.microsoft.com/office/powerpoint/2010/main" val="803496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307805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정성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애경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88,600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25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511970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케라시스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데미지클리닉플러스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샴푸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400ml×2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케라시스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데미지클리닉플러스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린스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180ml×2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케라시스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엑스트라 케어 샴푸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400ml×2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케라시스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엑스트라 케어 린스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180ml×2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샤워메이트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내추럴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레시피 유자 바디샤워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180g×1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샤워메이트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베리앤요거트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비누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80g×2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-2080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퓨어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핑크솔트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치약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90g×2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-2080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퓨어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블랙차콜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치약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90g×2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-2080 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오리지날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알파화이트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치약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90g×3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-2080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스마트케어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치약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90g×3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-2080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토탈케어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칫솔 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미세모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</a:t>
                      </a:r>
                      <a:r>
                        <a:rPr lang="ko-KR" altLang="en-US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입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4EA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10</a:t>
            </a:fld>
            <a:endParaRPr lang="ko-KR" altLang="en-US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C23A3CA-846C-4BCA-B63A-54CFA1B47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102" y="3418905"/>
            <a:ext cx="5207671" cy="3072054"/>
          </a:xfrm>
          <a:prstGeom prst="rect">
            <a:avLst/>
          </a:prstGeom>
        </p:spPr>
      </p:pic>
      <p:sp>
        <p:nvSpPr>
          <p:cNvPr id="4" name="사각형: 둥근 모서리 3">
            <a:hlinkClick r:id="rId4" action="ppaction://hlinksldjump"/>
            <a:extLst>
              <a:ext uri="{FF2B5EF4-FFF2-40B4-BE49-F238E27FC236}">
                <a16:creationId xmlns:a16="http://schemas.microsoft.com/office/drawing/2014/main" id="{62E750E2-09A2-46E8-AE23-07339BF34972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417446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816537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안심특선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V8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사조대림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77,000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15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239212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해바라기유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참기름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살코기참치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안심따개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 85g×6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안심팜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115g×4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안심팜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200g×1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구운소금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200g×1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11</a:t>
            </a:fld>
            <a:endParaRPr lang="ko-KR" altLang="en-US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9733981-C27F-4707-962B-E561CDF3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21" y="3462449"/>
            <a:ext cx="5954631" cy="2912872"/>
          </a:xfrm>
          <a:prstGeom prst="rect">
            <a:avLst/>
          </a:prstGeom>
        </p:spPr>
      </p:pic>
      <p:sp>
        <p:nvSpPr>
          <p:cNvPr id="4" name="사각형: 둥근 모서리 3">
            <a:hlinkClick r:id="rId4" action="ppaction://hlinksldjump"/>
            <a:extLst>
              <a:ext uri="{FF2B5EF4-FFF2-40B4-BE49-F238E27FC236}">
                <a16:creationId xmlns:a16="http://schemas.microsoft.com/office/drawing/2014/main" id="{74079F48-8000-495A-88B1-70E515121CE4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1790532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81310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동원 선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동원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61,000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라이트스탠다드참치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100g×18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251750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라이트스탠다드참치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100g×18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12</a:t>
            </a:fld>
            <a:endParaRPr lang="ko-KR" altLang="en-US" sz="1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136C29F-A4BD-4E05-9336-B06B481E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127" y="3338437"/>
            <a:ext cx="4419420" cy="3096139"/>
          </a:xfrm>
          <a:prstGeom prst="rect">
            <a:avLst/>
          </a:prstGeom>
        </p:spPr>
      </p:pic>
      <p:sp>
        <p:nvSpPr>
          <p:cNvPr id="3" name="사각형: 둥근 모서리 2">
            <a:hlinkClick r:id="rId4" action="ppaction://hlinksldjump"/>
            <a:extLst>
              <a:ext uri="{FF2B5EF4-FFF2-40B4-BE49-F238E27FC236}">
                <a16:creationId xmlns:a16="http://schemas.microsoft.com/office/drawing/2014/main" id="{5D9ACAF2-5A94-4074-87D2-1B4856731768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22252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스팸 </a:t>
                      </a:r>
                      <a:r>
                        <a:rPr lang="en-US" altLang="ko-KR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 </a:t>
                      </a:r>
                      <a:r>
                        <a:rPr lang="en-US" altLang="ko-KR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CJ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66,000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스팸 클래식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200g×9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033942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스팸 클래식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200g×9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13</a:t>
            </a:fld>
            <a:endParaRPr lang="ko-KR" altLang="en-US" sz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788A4BA-22DD-4414-812F-AAF33BBBC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277" y="3429224"/>
            <a:ext cx="4255322" cy="3023086"/>
          </a:xfrm>
          <a:prstGeom prst="rect">
            <a:avLst/>
          </a:prstGeom>
        </p:spPr>
      </p:pic>
      <p:sp>
        <p:nvSpPr>
          <p:cNvPr id="3" name="사각형: 둥근 모서리 2">
            <a:hlinkClick r:id="rId4" action="ppaction://hlinksldjump"/>
            <a:extLst>
              <a:ext uri="{FF2B5EF4-FFF2-40B4-BE49-F238E27FC236}">
                <a16:creationId xmlns:a16="http://schemas.microsoft.com/office/drawing/2014/main" id="{C6802B3A-FFCA-4B80-A32F-AAA26423EEA1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402662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623114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홍삼지감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정관장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40,000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50ml×30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834127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홍삼지감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파우치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50ml×30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온 가족이 먹을 수 있도록 홍삼의 맛과 향을 부드럽게 담았습니다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정관장에서 직접 계약재배한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인삼을 사용한 파우치 타입의 제품입니다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㈜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한국인산공사가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원료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생산공정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완제품에 이르는 전 공정에 대한 품질을 보증합니다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14</a:t>
            </a:fld>
            <a:endParaRPr lang="ko-KR" altLang="en-US" sz="120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" y="3138221"/>
            <a:ext cx="805664" cy="97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88" y="3138221"/>
            <a:ext cx="4716098" cy="348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사각형: 둥근 모서리 2">
            <a:hlinkClick r:id="rId5" action="ppaction://hlinksldjump"/>
            <a:extLst>
              <a:ext uri="{FF2B5EF4-FFF2-40B4-BE49-F238E27FC236}">
                <a16:creationId xmlns:a16="http://schemas.microsoft.com/office/drawing/2014/main" id="{EEEEC4D7-B829-4000-90EF-2E43B3216F7A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822409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506944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정성 </a:t>
                      </a:r>
                      <a:r>
                        <a:rPr lang="en-US" altLang="ko-KR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애경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151,800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245304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케라시스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샤르망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머스크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샴푸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400ml×1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케라시스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엘레강스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엠버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샴푸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400ml×1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케라시스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러블리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데이지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샴푸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400ml×1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케라시스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러블리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&amp;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로맨틱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트리트먼트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더마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&amp;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모어 세라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모이스처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트리트먼트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200m 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샤워메이트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퍼플플라워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바디워시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500g×1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바세린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핸드앤네일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바디로션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450g×1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샤워메이트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모이스춰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비누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80g×3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샤워메이트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베리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&amp;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요거트 비누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80g×3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-2080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퓨어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핑크솔트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블랙차콜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치약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90g×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각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-2080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진지발리스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오리지날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/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허벌민트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치약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90g×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각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-2080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토탈케어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칫솔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미세모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입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6ea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울샴푸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1L×1 /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르샤트라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라벤더 섬유유연제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1L×1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15</a:t>
            </a:fld>
            <a:endParaRPr lang="ko-KR" altLang="en-US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047C0FA-E7B7-4B8C-B67A-FB590C22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936" y="3250243"/>
            <a:ext cx="5231801" cy="3372080"/>
          </a:xfrm>
          <a:prstGeom prst="rect">
            <a:avLst/>
          </a:prstGeom>
        </p:spPr>
      </p:pic>
      <p:sp>
        <p:nvSpPr>
          <p:cNvPr id="4" name="사각형: 둥근 모서리 3">
            <a:hlinkClick r:id="rId4" action="ppaction://hlinksldjump"/>
            <a:extLst>
              <a:ext uri="{FF2B5EF4-FFF2-40B4-BE49-F238E27FC236}">
                <a16:creationId xmlns:a16="http://schemas.microsoft.com/office/drawing/2014/main" id="{66F4D2E0-4AC7-46C3-8E63-6FCA371563FD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2025049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525172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에드워드권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통삼중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허니프라이팬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에드워드권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143,300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20cm + 28cm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76247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통삼중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허니콤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프라이팬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20cm + 28cm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인덕션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전기레인지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할로겐에서 사용 가능한 제품입니다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재질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스테인리스 스틸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제조국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대한민국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16</a:t>
            </a:fld>
            <a:endParaRPr lang="ko-KR" altLang="en-US" sz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002CDB-3372-425D-9041-D99C835C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794" y="3583011"/>
            <a:ext cx="3193961" cy="161385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D147D4C-3C6C-4D33-A98A-50889A451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33" y="4593444"/>
            <a:ext cx="3585153" cy="1627975"/>
          </a:xfrm>
          <a:prstGeom prst="rect">
            <a:avLst/>
          </a:prstGeom>
        </p:spPr>
      </p:pic>
      <p:sp>
        <p:nvSpPr>
          <p:cNvPr id="2" name="사각형: 둥근 모서리 1">
            <a:hlinkClick r:id="rId5" action="ppaction://hlinksldjump"/>
            <a:extLst>
              <a:ext uri="{FF2B5EF4-FFF2-40B4-BE49-F238E27FC236}">
                <a16:creationId xmlns:a16="http://schemas.microsoft.com/office/drawing/2014/main" id="{D29200E1-A08B-4853-BD54-54F0258E4B43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3174821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943122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여주명주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국순당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115,000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고구마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증유소주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375ml×2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254929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고구마 증류 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소주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(20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도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) 375ml</a:t>
                      </a: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x 2</a:t>
                      </a:r>
                      <a:r>
                        <a:rPr lang="ko-KR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병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+ 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고급 유리잔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2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개</a:t>
                      </a:r>
                      <a:endParaRPr lang="en-US" altLang="ko-KR" sz="1200" b="0" dirty="0">
                        <a:solidFill>
                          <a:schemeClr val="dk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+mn-cs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0" dirty="0">
                        <a:solidFill>
                          <a:schemeClr val="dk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+mn-cs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3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대 백화점 입점 </a:t>
                      </a:r>
                      <a:r>
                        <a:rPr lang="ko-KR" altLang="ko-KR" sz="1200" b="0" i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판매중</a:t>
                      </a:r>
                      <a: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!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수확 일주일 이내 </a:t>
                      </a:r>
                      <a:r>
                        <a:rPr lang="ko-KR" altLang="ko-KR" sz="1200" b="0" i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여주산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고구마로 빚어 옹기 숙성을 거친 최고급 </a:t>
                      </a:r>
                      <a:r>
                        <a:rPr lang="ko-KR" altLang="ko-KR" sz="1200" b="0" i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증류식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소주 입니다</a:t>
                      </a:r>
                      <a: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. </a:t>
                      </a:r>
                      <a:b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</a:br>
                      <a: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고구마의 향긋함</a:t>
                      </a:r>
                      <a:r>
                        <a:rPr lang="ko-KR" altLang="en-US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을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느낄 수 있는 깊고 풍부한 맛의  </a:t>
                      </a:r>
                      <a:r>
                        <a:rPr lang="ko-KR" altLang="ko-KR" sz="1200" b="0" i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증류식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소주로 부드러운 </a:t>
                      </a:r>
                      <a:r>
                        <a:rPr lang="ko-KR" altLang="ko-KR" sz="1200" b="0" i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목넘김이</a:t>
                      </a:r>
                      <a:r>
                        <a:rPr lang="ko-KR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매력적입니다</a:t>
                      </a:r>
                      <a:r>
                        <a:rPr lang="en-US" altLang="ko-KR" sz="1200" b="0" i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.</a:t>
                      </a:r>
                      <a:endParaRPr lang="ko-KR" altLang="ko-KR" sz="1200" dirty="0"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17</a:t>
            </a:fld>
            <a:endParaRPr lang="ko-KR" altLang="en-US" sz="12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3C63B59-34E3-41AB-9532-CE4502576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23312" r="5171" b="22928"/>
          <a:stretch>
            <a:fillRect/>
          </a:stretch>
        </p:blipFill>
        <p:spPr bwMode="auto">
          <a:xfrm>
            <a:off x="1560203" y="3606085"/>
            <a:ext cx="4465469" cy="264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사각형: 둥근 모서리 2">
            <a:hlinkClick r:id="rId4" action="ppaction://hlinksldjump"/>
            <a:extLst>
              <a:ext uri="{FF2B5EF4-FFF2-40B4-BE49-F238E27FC236}">
                <a16:creationId xmlns:a16="http://schemas.microsoft.com/office/drawing/2014/main" id="{028DA2FA-706F-48E2-BDD5-212F11DD352F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1687917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321162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건강 수라상 햅쌀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3P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가원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115,000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햅쌀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705466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고시히까리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햅쌀 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2kg +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가바현미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300g +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가바현미찹쌀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300g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b="1" dirty="0">
                        <a:solidFill>
                          <a:schemeClr val="dk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+mn-cs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-2020 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최초로 갓 수확한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햅쌀특품과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가바현미쌀로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구성한 아주 특별한 선물입니다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고시히까리는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아밀로스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함량이 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12.5%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로 낮아서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조리후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밥의 윤기와 찰기가 오래 유지되어</a:t>
                      </a:r>
                      <a:endParaRPr lang="en-US" altLang="ko-KR" sz="1200" b="1" dirty="0">
                        <a:solidFill>
                          <a:schemeClr val="dk1"/>
                        </a:solidFill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  <a:cs typeface="+mn-cs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식감이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좋고 구수함이 최고의 밥맛을 자랑하는  매우 우수한 품종입니다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. 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고령지역에서 철저한 계약재배 관리로 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DNA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검사시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고시히까리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순종으로 나타납니다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. 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원산지 </a:t>
                      </a:r>
                      <a:r>
                        <a:rPr lang="en-US" altLang="ko-KR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국산</a:t>
                      </a:r>
                      <a:endParaRPr lang="ko-KR" altLang="ko-KR" sz="1200" dirty="0"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18</a:t>
            </a:fld>
            <a:endParaRPr lang="ko-KR" altLang="en-US" sz="120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5924B69-2202-4A71-99F0-7E7158C72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58" y="3277849"/>
            <a:ext cx="3774357" cy="3284850"/>
          </a:xfrm>
          <a:prstGeom prst="rect">
            <a:avLst/>
          </a:prstGeom>
        </p:spPr>
      </p:pic>
      <p:sp>
        <p:nvSpPr>
          <p:cNvPr id="4" name="사각형: 둥근 모서리 3">
            <a:hlinkClick r:id="rId4" action="ppaction://hlinksldjump"/>
            <a:extLst>
              <a:ext uri="{FF2B5EF4-FFF2-40B4-BE49-F238E27FC236}">
                <a16:creationId xmlns:a16="http://schemas.microsoft.com/office/drawing/2014/main" id="{C12D6CFA-2271-41CC-8899-FEDD2882492B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778372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460109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디올리오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포도씨유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1Lx3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병세트</a:t>
                      </a:r>
                      <a:endParaRPr lang="en-US" altLang="ko-KR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이태리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Basso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73,500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디올리오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포도씨유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1Lx3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013835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디올리오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포도씨유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1L×3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원산지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Made in Italy  </a:t>
                      </a:r>
                      <a:r>
                        <a:rPr lang="en-US" altLang="ko-KR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Compania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지방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          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남부 이탈리아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이탈리아 올리브 오일 생산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위 지역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오일 특유의 느끼한 향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냄새 없음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요리재료의 고유한 맛을 살릴 수 있음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용도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부침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볶음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튀김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샐러드 드레싱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소스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수출국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미국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캐나다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EU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회원국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호주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일본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한국 등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55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 국가에 수출함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-1904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 설립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100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 이상의 역사적 전통을 지닌 이탈리아 최고의 올리브유 기업입니다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현대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갤러리아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신세계백화점 외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입점브랜드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발연점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: 250℃ /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일반 식용유보다 높음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고온에서도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쉽게 타지 않음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  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19</a:t>
            </a:fld>
            <a:endParaRPr lang="ko-KR" altLang="en-US" sz="120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0000000-0008-0000-0000-0000F801000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211" y="3274721"/>
            <a:ext cx="3226437" cy="3226437"/>
          </a:xfrm>
          <a:prstGeom prst="rect">
            <a:avLst/>
          </a:prstGeom>
        </p:spPr>
      </p:pic>
      <p:sp>
        <p:nvSpPr>
          <p:cNvPr id="3" name="사각형: 둥근 모서리 2">
            <a:hlinkClick r:id="rId4" action="ppaction://hlinksldjump"/>
            <a:extLst>
              <a:ext uri="{FF2B5EF4-FFF2-40B4-BE49-F238E27FC236}">
                <a16:creationId xmlns:a16="http://schemas.microsoft.com/office/drawing/2014/main" id="{9AB8EA4D-8391-42BF-B2A9-9A64DDFEC8C1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109218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D8A5BF-1DC6-480C-86BD-C6BC4ECF2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695718"/>
              </p:ext>
            </p:extLst>
          </p:nvPr>
        </p:nvGraphicFramePr>
        <p:xfrm>
          <a:off x="180304" y="944051"/>
          <a:ext cx="7212168" cy="9127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No.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spc="5" dirty="0" err="1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상품이미지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상품명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소비자가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공급가</a:t>
                      </a:r>
                      <a:endParaRPr lang="en-US" altLang="ko-KR" sz="1200" b="1" spc="5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(VAT</a:t>
                      </a:r>
                      <a:r>
                        <a:rPr lang="ko-KR" altLang="en-US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포함</a:t>
                      </a: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상세페이지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정성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14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34,000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명품특선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 </a:t>
                      </a:r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B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33,800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6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28293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도브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38,000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7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4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명화 </a:t>
                      </a:r>
                      <a:r>
                        <a:rPr lang="ko-KR" altLang="en-US" sz="11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</a:t>
                      </a:r>
                      <a:r>
                        <a:rPr lang="en-US" altLang="ko-KR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</a:t>
                      </a:r>
                      <a:r>
                        <a:rPr lang="ko-KR" altLang="en-US" sz="11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38,000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8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51554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다복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65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92,000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9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79171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6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정성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88,600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10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7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안심특선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V8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77,000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11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82F1CBF9-66AF-46B7-9EDB-B561A843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2</a:t>
            </a:fld>
            <a:endParaRPr lang="ko-KR" altLang="en-US" sz="1200"/>
          </a:p>
        </p:txBody>
      </p:sp>
      <p:pic>
        <p:nvPicPr>
          <p:cNvPr id="6" name="그림 2">
            <a:extLst>
              <a:ext uri="{FF2B5EF4-FFF2-40B4-BE49-F238E27FC236}">
                <a16:creationId xmlns:a16="http://schemas.microsoft.com/office/drawing/2014/main" id="{F9871846-9BFC-412E-B044-EA853676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F12E156F-8F77-4AAC-9C48-ED4B42BEB70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제안서</a:t>
            </a:r>
          </a:p>
        </p:txBody>
      </p:sp>
      <p:sp>
        <p:nvSpPr>
          <p:cNvPr id="16" name="사각형: 둥근 모서리 15">
            <a:hlinkClick r:id="rId3" action="ppaction://hlinksldjump"/>
            <a:extLst>
              <a:ext uri="{FF2B5EF4-FFF2-40B4-BE49-F238E27FC236}">
                <a16:creationId xmlns:a16="http://schemas.microsoft.com/office/drawing/2014/main" id="{0DF062D0-C230-425E-873E-5A51504FD8A7}"/>
              </a:ext>
            </a:extLst>
          </p:cNvPr>
          <p:cNvSpPr/>
          <p:nvPr/>
        </p:nvSpPr>
        <p:spPr>
          <a:xfrm>
            <a:off x="6430314" y="2172481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7" name="사각형: 둥근 모서리 16">
            <a:hlinkClick r:id="rId4" action="ppaction://hlinksldjump"/>
            <a:extLst>
              <a:ext uri="{FF2B5EF4-FFF2-40B4-BE49-F238E27FC236}">
                <a16:creationId xmlns:a16="http://schemas.microsoft.com/office/drawing/2014/main" id="{BFB657FE-E07B-484F-9421-733FD677C849}"/>
              </a:ext>
            </a:extLst>
          </p:cNvPr>
          <p:cNvSpPr/>
          <p:nvPr/>
        </p:nvSpPr>
        <p:spPr>
          <a:xfrm>
            <a:off x="6430314" y="3380143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8" name="사각형: 둥근 모서리 17">
            <a:hlinkClick r:id="rId5" action="ppaction://hlinksldjump"/>
            <a:extLst>
              <a:ext uri="{FF2B5EF4-FFF2-40B4-BE49-F238E27FC236}">
                <a16:creationId xmlns:a16="http://schemas.microsoft.com/office/drawing/2014/main" id="{ACD2A74B-FCC1-4B0E-801D-EDD87EB0E92C}"/>
              </a:ext>
            </a:extLst>
          </p:cNvPr>
          <p:cNvSpPr/>
          <p:nvPr/>
        </p:nvSpPr>
        <p:spPr>
          <a:xfrm>
            <a:off x="6430314" y="4587805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9" name="사각형: 둥근 모서리 18">
            <a:hlinkClick r:id="rId6" action="ppaction://hlinksldjump"/>
            <a:extLst>
              <a:ext uri="{FF2B5EF4-FFF2-40B4-BE49-F238E27FC236}">
                <a16:creationId xmlns:a16="http://schemas.microsoft.com/office/drawing/2014/main" id="{5F54C540-7C1E-4B51-AC9A-E821C906FC69}"/>
              </a:ext>
            </a:extLst>
          </p:cNvPr>
          <p:cNvSpPr/>
          <p:nvPr/>
        </p:nvSpPr>
        <p:spPr>
          <a:xfrm>
            <a:off x="6430314" y="5795467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20" name="사각형: 둥근 모서리 19">
            <a:hlinkClick r:id="rId7" action="ppaction://hlinksldjump"/>
            <a:extLst>
              <a:ext uri="{FF2B5EF4-FFF2-40B4-BE49-F238E27FC236}">
                <a16:creationId xmlns:a16="http://schemas.microsoft.com/office/drawing/2014/main" id="{D6B16417-55FB-450A-B208-964379977B8C}"/>
              </a:ext>
            </a:extLst>
          </p:cNvPr>
          <p:cNvSpPr/>
          <p:nvPr/>
        </p:nvSpPr>
        <p:spPr>
          <a:xfrm>
            <a:off x="6430314" y="7003129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21" name="사각형: 둥근 모서리 20">
            <a:hlinkClick r:id="rId8" action="ppaction://hlinksldjump"/>
            <a:extLst>
              <a:ext uri="{FF2B5EF4-FFF2-40B4-BE49-F238E27FC236}">
                <a16:creationId xmlns:a16="http://schemas.microsoft.com/office/drawing/2014/main" id="{F9D023E0-CA3F-44BF-8A9A-D42976ABCA3B}"/>
              </a:ext>
            </a:extLst>
          </p:cNvPr>
          <p:cNvSpPr/>
          <p:nvPr/>
        </p:nvSpPr>
        <p:spPr>
          <a:xfrm>
            <a:off x="6430314" y="9418452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50FBBDF-1D8A-4488-9181-A524553C4C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777" r="9660" b="6055"/>
          <a:stretch>
            <a:fillRect/>
          </a:stretch>
        </p:blipFill>
        <p:spPr bwMode="auto">
          <a:xfrm>
            <a:off x="850981" y="6550161"/>
            <a:ext cx="1378380" cy="99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9AD19A83-E971-483C-BD1D-67F1E8F99A5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513" y="7781428"/>
            <a:ext cx="1578027" cy="93089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5605A2D-4E51-4054-8369-A8FB8E5785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8611" y="1710159"/>
            <a:ext cx="877361" cy="92464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6725CF4-4C87-4C2D-AF67-2C23621175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446" y="2998692"/>
            <a:ext cx="877361" cy="86617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02F61EAE-0BF5-4B27-90A2-C9C60A6C4EC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492" y="4228751"/>
            <a:ext cx="1013600" cy="82355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DB7411D-A71B-4642-8491-C29EDE50043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3542"/>
          <a:stretch/>
        </p:blipFill>
        <p:spPr>
          <a:xfrm>
            <a:off x="838102" y="5345906"/>
            <a:ext cx="1378380" cy="971363"/>
          </a:xfrm>
          <a:prstGeom prst="rect">
            <a:avLst/>
          </a:prstGeom>
        </p:spPr>
      </p:pic>
      <p:sp>
        <p:nvSpPr>
          <p:cNvPr id="11" name="사각형: 둥근 모서리 10">
            <a:hlinkClick r:id="rId15" action="ppaction://hlinksldjump"/>
            <a:extLst>
              <a:ext uri="{FF2B5EF4-FFF2-40B4-BE49-F238E27FC236}">
                <a16:creationId xmlns:a16="http://schemas.microsoft.com/office/drawing/2014/main" id="{75FF07AB-41B4-4FB0-B146-C560952907FB}"/>
              </a:ext>
            </a:extLst>
          </p:cNvPr>
          <p:cNvSpPr/>
          <p:nvPr/>
        </p:nvSpPr>
        <p:spPr>
          <a:xfrm>
            <a:off x="6430314" y="8210791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B4772BB-0A15-4589-AC45-FF95FD196E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4212" y="9116192"/>
            <a:ext cx="1443786" cy="7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1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882023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홍삼본력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정관장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60,000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40ml×30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555761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홍삼본력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파우치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40ml×30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-6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홍삼 농축액을 기본으로 대추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생강 구기자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계피등을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넣어 정성껏 달인 제품입니다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 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㈜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한국인산공사가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원료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생산공정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완제품에 이르는 전 공정에 대한 품질을 보증합니다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20</a:t>
            </a:fld>
            <a:endParaRPr lang="ko-KR" altLang="en-US" sz="120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" y="3138221"/>
            <a:ext cx="805664" cy="97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422D037-CB5F-479C-923D-185EC0104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6053" y="3347066"/>
            <a:ext cx="3993770" cy="3265494"/>
          </a:xfrm>
          <a:prstGeom prst="rect">
            <a:avLst/>
          </a:prstGeom>
        </p:spPr>
      </p:pic>
      <p:sp>
        <p:nvSpPr>
          <p:cNvPr id="4" name="사각형: 둥근 모서리 3">
            <a:hlinkClick r:id="rId5" action="ppaction://hlinksldjump"/>
            <a:extLst>
              <a:ext uri="{FF2B5EF4-FFF2-40B4-BE49-F238E27FC236}">
                <a16:creationId xmlns:a16="http://schemas.microsoft.com/office/drawing/2014/main" id="{93CC1AF9-FE17-496B-A905-E1583A0D2398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4084721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00186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홍삼대정세트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정관장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130,000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(250g×2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)+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캔디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120g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42493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홍삼대정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250g×2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+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홍삼캔디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120g×1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홍삼농축액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사포닌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70mg/g) 6.3%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첨가되어있습니다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-250g 2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병으로 구성된 홍삼 농축액 타입의 제품과 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홍삼의 쓴맛을 달래 줄 캔디가 포함된 알찬 구성으로 선물용으로 좋습니다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㈜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한국인산공사가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원료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생산공정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완제품에 이르는 전 공정에 대한 품질을 보증합니다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21</a:t>
            </a:fld>
            <a:endParaRPr lang="ko-KR" altLang="en-US" sz="120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" y="3138221"/>
            <a:ext cx="805664" cy="97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643" y="3370424"/>
            <a:ext cx="4388387" cy="345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사각형: 둥근 모서리 2">
            <a:hlinkClick r:id="rId5" action="ppaction://hlinksldjump"/>
            <a:extLst>
              <a:ext uri="{FF2B5EF4-FFF2-40B4-BE49-F238E27FC236}">
                <a16:creationId xmlns:a16="http://schemas.microsoft.com/office/drawing/2014/main" id="{3D7D2642-1FB5-4E1D-82B0-42AD7421ADCE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3874945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66826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홍력환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정관장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120,000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3.75g×30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99,000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04593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홍력환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3.75g×30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환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홍삼분말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(6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년근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홍삼성분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35g/g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이상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국산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이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33%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함유되었습니다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신중하게 엄선한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15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가지 원료를 첨가한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홍력환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꼼꼼하고 알차게 한 알에 담긴 건강을 드립니다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㈜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한국인산공사가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원료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생산공정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완제품에 이르는 전 공정에 대한 품질을 보증합니다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549417" marR="0" lvl="1" indent="-17145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22</a:t>
            </a:fld>
            <a:endParaRPr lang="ko-KR" altLang="en-US" sz="120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" y="3138221"/>
            <a:ext cx="805664" cy="97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D375749-8120-42CC-8761-7A144637B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830" y="3503053"/>
            <a:ext cx="4788215" cy="3017158"/>
          </a:xfrm>
          <a:prstGeom prst="rect">
            <a:avLst/>
          </a:prstGeom>
        </p:spPr>
      </p:pic>
      <p:sp>
        <p:nvSpPr>
          <p:cNvPr id="3" name="사각형: 둥근 모서리 2">
            <a:hlinkClick r:id="rId5" action="ppaction://hlinksldjump"/>
            <a:extLst>
              <a:ext uri="{FF2B5EF4-FFF2-40B4-BE49-F238E27FC236}">
                <a16:creationId xmlns:a16="http://schemas.microsoft.com/office/drawing/2014/main" id="{11AB31CB-D024-4D8A-83B6-F77970D9426A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3401787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316824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청감주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국순당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220,000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청감주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600ml 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+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도자기잔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86885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청청감주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600ml 1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병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고급 도자기잔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개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*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달콤함이 일품인 조선시대의 명주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술의 빛깔이 맑고 깨끗하여 단맛이 좋아 맑을 청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凊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),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달 감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甘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자를 씁니다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맛이 순해 술을 잘 마시지 못하는 사람도 음미하며 마시기 편한 조선시대 명주입니다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.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23</a:t>
            </a:fld>
            <a:endParaRPr lang="ko-KR" altLang="en-US" sz="1200"/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0" y="3138221"/>
            <a:ext cx="805664" cy="97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8F60E744-76B7-4541-BD51-A699CEB9E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24423" r="15977" b="18823"/>
          <a:stretch>
            <a:fillRect/>
          </a:stretch>
        </p:blipFill>
        <p:spPr bwMode="auto">
          <a:xfrm>
            <a:off x="2292750" y="3367457"/>
            <a:ext cx="30003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사각형: 둥근 모서리 2">
            <a:hlinkClick r:id="rId5" action="ppaction://hlinksldjump"/>
            <a:extLst>
              <a:ext uri="{FF2B5EF4-FFF2-40B4-BE49-F238E27FC236}">
                <a16:creationId xmlns:a16="http://schemas.microsoft.com/office/drawing/2014/main" id="{46C76D1D-E9D6-4AA3-AACC-69E42265CF23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301320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D8A5BF-1DC6-480C-86BD-C6BC4ECF2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511247"/>
              </p:ext>
            </p:extLst>
          </p:nvPr>
        </p:nvGraphicFramePr>
        <p:xfrm>
          <a:off x="180304" y="944051"/>
          <a:ext cx="7212168" cy="9127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No.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spc="5" dirty="0" err="1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상품이미지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상품명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소비자가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공급가</a:t>
                      </a:r>
                      <a:endParaRPr lang="en-US" altLang="ko-KR" sz="1200" b="1" spc="5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(VAT</a:t>
                      </a:r>
                      <a:r>
                        <a:rPr lang="ko-KR" altLang="en-US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포함</a:t>
                      </a: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상세페이지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8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동원 선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61,000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12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9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스팸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8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A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66,000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28293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10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홍삼지감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40,000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14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11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정성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9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151,800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15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51554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12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통삼중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허니프라이팬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종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143,300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16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79171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여주명주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려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특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115,000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17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14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건강 수라상 햅쌀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호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3P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115,000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18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82F1CBF9-66AF-46B7-9EDB-B561A843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3</a:t>
            </a:fld>
            <a:endParaRPr lang="ko-KR" altLang="en-US" sz="1200"/>
          </a:p>
        </p:txBody>
      </p:sp>
      <p:pic>
        <p:nvPicPr>
          <p:cNvPr id="6" name="그림 2">
            <a:extLst>
              <a:ext uri="{FF2B5EF4-FFF2-40B4-BE49-F238E27FC236}">
                <a16:creationId xmlns:a16="http://schemas.microsoft.com/office/drawing/2014/main" id="{F9871846-9BFC-412E-B044-EA853676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F12E156F-8F77-4AAC-9C48-ED4B42BEB70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제안서</a:t>
            </a:r>
          </a:p>
        </p:txBody>
      </p:sp>
      <p:sp>
        <p:nvSpPr>
          <p:cNvPr id="16" name="사각형: 둥근 모서리 15">
            <a:hlinkClick r:id="rId3" action="ppaction://hlinksldjump"/>
            <a:extLst>
              <a:ext uri="{FF2B5EF4-FFF2-40B4-BE49-F238E27FC236}">
                <a16:creationId xmlns:a16="http://schemas.microsoft.com/office/drawing/2014/main" id="{0DF062D0-C230-425E-873E-5A51504FD8A7}"/>
              </a:ext>
            </a:extLst>
          </p:cNvPr>
          <p:cNvSpPr/>
          <p:nvPr/>
        </p:nvSpPr>
        <p:spPr>
          <a:xfrm>
            <a:off x="6430314" y="2172481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7" name="사각형: 둥근 모서리 16">
            <a:hlinkClick r:id="rId4" action="ppaction://hlinksldjump"/>
            <a:extLst>
              <a:ext uri="{FF2B5EF4-FFF2-40B4-BE49-F238E27FC236}">
                <a16:creationId xmlns:a16="http://schemas.microsoft.com/office/drawing/2014/main" id="{BFB657FE-E07B-484F-9421-733FD677C849}"/>
              </a:ext>
            </a:extLst>
          </p:cNvPr>
          <p:cNvSpPr/>
          <p:nvPr/>
        </p:nvSpPr>
        <p:spPr>
          <a:xfrm>
            <a:off x="6430314" y="3380143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8" name="사각형: 둥근 모서리 17">
            <a:hlinkClick r:id="rId5" action="ppaction://hlinksldjump"/>
            <a:extLst>
              <a:ext uri="{FF2B5EF4-FFF2-40B4-BE49-F238E27FC236}">
                <a16:creationId xmlns:a16="http://schemas.microsoft.com/office/drawing/2014/main" id="{ACD2A74B-FCC1-4B0E-801D-EDD87EB0E92C}"/>
              </a:ext>
            </a:extLst>
          </p:cNvPr>
          <p:cNvSpPr/>
          <p:nvPr/>
        </p:nvSpPr>
        <p:spPr>
          <a:xfrm>
            <a:off x="6430314" y="4587805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9" name="사각형: 둥근 모서리 18">
            <a:hlinkClick r:id="rId6" action="ppaction://hlinksldjump"/>
            <a:extLst>
              <a:ext uri="{FF2B5EF4-FFF2-40B4-BE49-F238E27FC236}">
                <a16:creationId xmlns:a16="http://schemas.microsoft.com/office/drawing/2014/main" id="{5F54C540-7C1E-4B51-AC9A-E821C906FC69}"/>
              </a:ext>
            </a:extLst>
          </p:cNvPr>
          <p:cNvSpPr/>
          <p:nvPr/>
        </p:nvSpPr>
        <p:spPr>
          <a:xfrm>
            <a:off x="6430314" y="5795467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20" name="사각형: 둥근 모서리 19">
            <a:hlinkClick r:id="rId7" action="ppaction://hlinksldjump"/>
            <a:extLst>
              <a:ext uri="{FF2B5EF4-FFF2-40B4-BE49-F238E27FC236}">
                <a16:creationId xmlns:a16="http://schemas.microsoft.com/office/drawing/2014/main" id="{D6B16417-55FB-450A-B208-964379977B8C}"/>
              </a:ext>
            </a:extLst>
          </p:cNvPr>
          <p:cNvSpPr/>
          <p:nvPr/>
        </p:nvSpPr>
        <p:spPr>
          <a:xfrm>
            <a:off x="6430314" y="7003129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21" name="사각형: 둥근 모서리 20">
            <a:hlinkClick r:id="rId8" action="ppaction://hlinksldjump"/>
            <a:extLst>
              <a:ext uri="{FF2B5EF4-FFF2-40B4-BE49-F238E27FC236}">
                <a16:creationId xmlns:a16="http://schemas.microsoft.com/office/drawing/2014/main" id="{F9D023E0-CA3F-44BF-8A9A-D42976ABCA3B}"/>
              </a:ext>
            </a:extLst>
          </p:cNvPr>
          <p:cNvSpPr/>
          <p:nvPr/>
        </p:nvSpPr>
        <p:spPr>
          <a:xfrm>
            <a:off x="6430314" y="9418452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1" name="사각형: 둥근 모서리 10">
            <a:hlinkClick r:id="rId9" action="ppaction://hlinksldjump"/>
            <a:extLst>
              <a:ext uri="{FF2B5EF4-FFF2-40B4-BE49-F238E27FC236}">
                <a16:creationId xmlns:a16="http://schemas.microsoft.com/office/drawing/2014/main" id="{75FF07AB-41B4-4FB0-B146-C560952907FB}"/>
              </a:ext>
            </a:extLst>
          </p:cNvPr>
          <p:cNvSpPr/>
          <p:nvPr/>
        </p:nvSpPr>
        <p:spPr>
          <a:xfrm>
            <a:off x="6430314" y="8210791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A2A30F06-EB60-45BE-BBAA-FDFFFDC0BEC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211" y="1762338"/>
            <a:ext cx="1308162" cy="91646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05B2268-D779-4D87-8F56-3C72E4C11C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0111" y="2991215"/>
            <a:ext cx="1218383" cy="865569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38E26F66-1DEA-4A70-83A9-A66A7AC225F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8" y="4124538"/>
            <a:ext cx="1308162" cy="9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5B3624FD-58E1-4B73-ACC1-5C8F9AFDD9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9795" y="5358132"/>
            <a:ext cx="1498506" cy="96584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26B488F-2A83-4069-9195-50A896B25EE6}"/>
              </a:ext>
            </a:extLst>
          </p:cNvPr>
          <p:cNvGrpSpPr/>
          <p:nvPr/>
        </p:nvGrpSpPr>
        <p:grpSpPr>
          <a:xfrm>
            <a:off x="812675" y="6703901"/>
            <a:ext cx="1498506" cy="687807"/>
            <a:chOff x="978794" y="3583011"/>
            <a:chExt cx="5748229" cy="2638408"/>
          </a:xfrm>
        </p:grpSpPr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CFD08EF8-E12B-4EF3-ABB8-AA5B3CFE3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78794" y="3583011"/>
              <a:ext cx="3193961" cy="1613850"/>
            </a:xfrm>
            <a:prstGeom prst="rect">
              <a:avLst/>
            </a:prstGeom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C0C66238-808B-4D0C-8CA8-3DAE6D1C0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141870" y="4593444"/>
              <a:ext cx="3585153" cy="1627975"/>
            </a:xfrm>
            <a:prstGeom prst="rect">
              <a:avLst/>
            </a:prstGeom>
          </p:spPr>
        </p:pic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F88FC7C3-4280-452C-AA2E-698614962D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23312" r="5171" b="22928"/>
          <a:stretch>
            <a:fillRect/>
          </a:stretch>
        </p:blipFill>
        <p:spPr bwMode="auto">
          <a:xfrm>
            <a:off x="775867" y="7826697"/>
            <a:ext cx="1522434" cy="90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5F023E3-E6C4-4446-BC5F-8276DB2D09B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1356" y="9010035"/>
            <a:ext cx="1071872" cy="93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7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0D8A5BF-1DC6-480C-86BD-C6BC4ECF29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288370"/>
              </p:ext>
            </p:extLst>
          </p:nvPr>
        </p:nvGraphicFramePr>
        <p:xfrm>
          <a:off x="180304" y="944051"/>
          <a:ext cx="7212168" cy="9127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8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8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20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56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No.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spc="5" dirty="0" err="1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상품이미지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상품명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소비자가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공급가</a:t>
                      </a:r>
                      <a:endParaRPr lang="en-US" altLang="ko-KR" sz="1200" b="1" spc="5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(VAT</a:t>
                      </a:r>
                      <a:r>
                        <a:rPr lang="ko-KR" altLang="en-US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포함</a:t>
                      </a:r>
                      <a:r>
                        <a:rPr lang="en-US" altLang="ko-KR" sz="1200" b="1" spc="5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)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상세페이지</a:t>
                      </a: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4572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15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디올리오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포도씨유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</a:t>
                      </a: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1L×3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73,500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19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16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홍삼본력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60,000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50,000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20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828293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17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홍삼대정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 세트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130,000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90,000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21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18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ko-KR" altLang="en-US" sz="1100" dirty="0" err="1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홍력환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120,000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99,000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22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751554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19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ko-KR" altLang="en-US" sz="1100" b="1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청감주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220,000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100,000</a:t>
                      </a:r>
                      <a:r>
                        <a:rPr lang="ko-KR" altLang="en-US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원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ko-KR" sz="11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23</a:t>
                      </a: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479171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20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0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ko-KR" sz="1000" dirty="0">
                          <a:latin typeface="나눔스퀘어_ac" panose="020B0600000101010101" pitchFamily="50" charset="-127"/>
                          <a:ea typeface="나눔스퀘어_ac" panose="020B0600000101010101" pitchFamily="50" charset="-127"/>
                          <a:cs typeface="Malgun Gothic"/>
                        </a:rPr>
                        <a:t>21</a:t>
                      </a: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4572">
                      <a:noFill/>
                      <a:prstDash val="soli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0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ko-KR" altLang="en-US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altLang="ko-KR" sz="11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  <a:cs typeface="Malgun Gothic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4572">
                      <a:noFill/>
                      <a:prstDash val="soli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슬라이드 번호 개체 틀 1">
            <a:extLst>
              <a:ext uri="{FF2B5EF4-FFF2-40B4-BE49-F238E27FC236}">
                <a16:creationId xmlns:a16="http://schemas.microsoft.com/office/drawing/2014/main" id="{82F1CBF9-66AF-46B7-9EDB-B561A843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4</a:t>
            </a:fld>
            <a:endParaRPr lang="ko-KR" altLang="en-US" sz="1200"/>
          </a:p>
        </p:txBody>
      </p:sp>
      <p:pic>
        <p:nvPicPr>
          <p:cNvPr id="6" name="그림 2">
            <a:extLst>
              <a:ext uri="{FF2B5EF4-FFF2-40B4-BE49-F238E27FC236}">
                <a16:creationId xmlns:a16="http://schemas.microsoft.com/office/drawing/2014/main" id="{F9871846-9BFC-412E-B044-EA853676E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텍스트 개체 틀 5">
            <a:extLst>
              <a:ext uri="{FF2B5EF4-FFF2-40B4-BE49-F238E27FC236}">
                <a16:creationId xmlns:a16="http://schemas.microsoft.com/office/drawing/2014/main" id="{F12E156F-8F77-4AAC-9C48-ED4B42BEB70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제안서</a:t>
            </a:r>
          </a:p>
        </p:txBody>
      </p:sp>
      <p:sp>
        <p:nvSpPr>
          <p:cNvPr id="16" name="사각형: 둥근 모서리 15">
            <a:hlinkClick r:id="rId3" action="ppaction://hlinksldjump"/>
            <a:extLst>
              <a:ext uri="{FF2B5EF4-FFF2-40B4-BE49-F238E27FC236}">
                <a16:creationId xmlns:a16="http://schemas.microsoft.com/office/drawing/2014/main" id="{0DF062D0-C230-425E-873E-5A51504FD8A7}"/>
              </a:ext>
            </a:extLst>
          </p:cNvPr>
          <p:cNvSpPr/>
          <p:nvPr/>
        </p:nvSpPr>
        <p:spPr>
          <a:xfrm>
            <a:off x="6430314" y="2172481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7" name="사각형: 둥근 모서리 16">
            <a:hlinkClick r:id="rId4" action="ppaction://hlinksldjump"/>
            <a:extLst>
              <a:ext uri="{FF2B5EF4-FFF2-40B4-BE49-F238E27FC236}">
                <a16:creationId xmlns:a16="http://schemas.microsoft.com/office/drawing/2014/main" id="{BFB657FE-E07B-484F-9421-733FD677C849}"/>
              </a:ext>
            </a:extLst>
          </p:cNvPr>
          <p:cNvSpPr/>
          <p:nvPr/>
        </p:nvSpPr>
        <p:spPr>
          <a:xfrm>
            <a:off x="6430314" y="3380143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8" name="사각형: 둥근 모서리 17">
            <a:hlinkClick r:id="rId5" action="ppaction://hlinksldjump"/>
            <a:extLst>
              <a:ext uri="{FF2B5EF4-FFF2-40B4-BE49-F238E27FC236}">
                <a16:creationId xmlns:a16="http://schemas.microsoft.com/office/drawing/2014/main" id="{ACD2A74B-FCC1-4B0E-801D-EDD87EB0E92C}"/>
              </a:ext>
            </a:extLst>
          </p:cNvPr>
          <p:cNvSpPr/>
          <p:nvPr/>
        </p:nvSpPr>
        <p:spPr>
          <a:xfrm>
            <a:off x="6430314" y="4587805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19" name="사각형: 둥근 모서리 18">
            <a:hlinkClick r:id="rId6" action="ppaction://hlinksldjump"/>
            <a:extLst>
              <a:ext uri="{FF2B5EF4-FFF2-40B4-BE49-F238E27FC236}">
                <a16:creationId xmlns:a16="http://schemas.microsoft.com/office/drawing/2014/main" id="{5F54C540-7C1E-4B51-AC9A-E821C906FC69}"/>
              </a:ext>
            </a:extLst>
          </p:cNvPr>
          <p:cNvSpPr/>
          <p:nvPr/>
        </p:nvSpPr>
        <p:spPr>
          <a:xfrm>
            <a:off x="6430314" y="5795467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sp>
        <p:nvSpPr>
          <p:cNvPr id="20" name="사각형: 둥근 모서리 19">
            <a:hlinkClick r:id="rId7" action="ppaction://hlinksldjump"/>
            <a:extLst>
              <a:ext uri="{FF2B5EF4-FFF2-40B4-BE49-F238E27FC236}">
                <a16:creationId xmlns:a16="http://schemas.microsoft.com/office/drawing/2014/main" id="{D6B16417-55FB-450A-B208-964379977B8C}"/>
              </a:ext>
            </a:extLst>
          </p:cNvPr>
          <p:cNvSpPr/>
          <p:nvPr/>
        </p:nvSpPr>
        <p:spPr>
          <a:xfrm>
            <a:off x="6430314" y="7003129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상세보기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421056E-8A43-4496-B3F2-19113EEBB97A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44" y="1707470"/>
            <a:ext cx="1033053" cy="103305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4CED75E-3F47-46DA-8307-5D53F89050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745" y="2899543"/>
            <a:ext cx="1282852" cy="10489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A00F31F-A953-4A48-A9B3-5D7DAF5FD8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775" y="5423180"/>
            <a:ext cx="1477033" cy="93071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41C757E2-12AA-4232-9002-E94FD63CD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80" y="4091714"/>
            <a:ext cx="1395028" cy="109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2605CEC8-FD05-47A6-A1B7-D29BE23938C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1" t="24423" r="15977" b="18823"/>
          <a:stretch>
            <a:fillRect/>
          </a:stretch>
        </p:blipFill>
        <p:spPr bwMode="auto">
          <a:xfrm>
            <a:off x="1041816" y="6505887"/>
            <a:ext cx="1030109" cy="110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062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01675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정성 </a:t>
                      </a:r>
                      <a:r>
                        <a:rPr lang="en-US" altLang="ko-KR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14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사조해표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34,000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포도씨유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+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살코기참치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13,000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770172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사조해표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포도씨유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살코기참치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안심따개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 85g×3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sp>
        <p:nvSpPr>
          <p:cNvPr id="22" name="사각형: 둥근 모서리 21">
            <a:hlinkClick r:id="rId2" action="ppaction://hlinksldjump"/>
            <a:extLst>
              <a:ext uri="{FF2B5EF4-FFF2-40B4-BE49-F238E27FC236}">
                <a16:creationId xmlns:a16="http://schemas.microsoft.com/office/drawing/2014/main" id="{13EF2F84-C976-476A-8BAB-FFFB33D0F2AB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5</a:t>
            </a:fld>
            <a:endParaRPr lang="ko-KR" altLang="en-US" sz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517ADE0-61FF-43B2-9A89-1EE6F9CFD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9477" y="3475141"/>
            <a:ext cx="2820720" cy="29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03060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명품특선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B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사조해표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33,800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카놀라유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+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구르메델리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13,000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28250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사조해표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카놀라유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500ml×2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사조오양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구르메델리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팜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200g×3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6</a:t>
            </a:fld>
            <a:endParaRPr lang="ko-KR" altLang="en-US" sz="1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18BCF69-16A4-4B00-B309-B4779CE96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266" y="3436505"/>
            <a:ext cx="3011142" cy="2972734"/>
          </a:xfrm>
          <a:prstGeom prst="rect">
            <a:avLst/>
          </a:prstGeom>
        </p:spPr>
      </p:pic>
      <p:sp>
        <p:nvSpPr>
          <p:cNvPr id="8" name="사각형: 둥근 모서리 7">
            <a:hlinkClick r:id="rId4" action="ppaction://hlinksldjump"/>
            <a:extLst>
              <a:ext uri="{FF2B5EF4-FFF2-40B4-BE49-F238E27FC236}">
                <a16:creationId xmlns:a16="http://schemas.microsoft.com/office/drawing/2014/main" id="{56135C4D-71E4-4B8C-9247-8A39FADBB482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316477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204650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도브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유니레버</a:t>
                      </a: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38,000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13,000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349011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도브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샴푸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190g×1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도브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바디워시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200ml×1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바세린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드라이스킨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120ml×1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바세린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핸드앤네일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60ml×1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클로즈업치약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100g×4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도브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바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100g×1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도브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너리싱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바디 크림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75ml×1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7</a:t>
            </a:fld>
            <a:endParaRPr lang="ko-KR" altLang="en-US" sz="1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402BAE-0216-446F-BA44-7061D5B04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938" y="3398849"/>
            <a:ext cx="3810000" cy="3095625"/>
          </a:xfrm>
          <a:prstGeom prst="rect">
            <a:avLst/>
          </a:prstGeom>
        </p:spPr>
      </p:pic>
      <p:sp>
        <p:nvSpPr>
          <p:cNvPr id="7" name="사각형: 둥근 모서리 6">
            <a:hlinkClick r:id="rId4" action="ppaction://hlinksldjump"/>
            <a:extLst>
              <a:ext uri="{FF2B5EF4-FFF2-40B4-BE49-F238E27FC236}">
                <a16:creationId xmlns:a16="http://schemas.microsoft.com/office/drawing/2014/main" id="{2BBC9EC0-02DB-4AC0-A8C9-B9EFE7F3DE22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1044507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078222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 명화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특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C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  <a:endParaRPr lang="ko-KR" altLang="en-US" sz="1200" b="1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애경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38,000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12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13,000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78758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케라시스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러블리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&amp;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로맨틱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퍼퓸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샴푸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180ml×2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샤워메이트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내추럴레시피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유자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바디워시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180g×2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샤워메이트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베리앤요거트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비누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80g×2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-2080 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오리지날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알파화이트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치약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-2080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스마트케어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치약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90g×2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-2080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토탈케어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칫솔 </a:t>
                      </a:r>
                      <a:r>
                        <a:rPr lang="ko-KR" altLang="en-US" sz="1200" dirty="0" err="1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미세모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2EA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*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쇼핑백 일체형</a:t>
                      </a: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8</a:t>
            </a:fld>
            <a:endParaRPr lang="ko-KR" altLang="en-US" sz="120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9ACFC5-EFCE-4770-B1BB-0B7F921D6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42"/>
          <a:stretch/>
        </p:blipFill>
        <p:spPr>
          <a:xfrm>
            <a:off x="1486284" y="3296991"/>
            <a:ext cx="4587106" cy="3232597"/>
          </a:xfrm>
          <a:prstGeom prst="rect">
            <a:avLst/>
          </a:prstGeom>
        </p:spPr>
      </p:pic>
      <p:sp>
        <p:nvSpPr>
          <p:cNvPr id="7" name="사각형: 둥근 모서리 6">
            <a:hlinkClick r:id="rId4" action="ppaction://hlinksldjump"/>
            <a:extLst>
              <a:ext uri="{FF2B5EF4-FFF2-40B4-BE49-F238E27FC236}">
                <a16:creationId xmlns:a16="http://schemas.microsoft.com/office/drawing/2014/main" id="{9B4CC295-0F7B-4037-B34E-AFCD807C137E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418120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42">
            <a:extLst>
              <a:ext uri="{FF2B5EF4-FFF2-40B4-BE49-F238E27FC236}">
                <a16:creationId xmlns:a16="http://schemas.microsoft.com/office/drawing/2014/main" id="{C2A84399-1A5F-4209-9D86-5E0FC57A2F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080343"/>
              </p:ext>
            </p:extLst>
          </p:nvPr>
        </p:nvGraphicFramePr>
        <p:xfrm>
          <a:off x="193405" y="915163"/>
          <a:ext cx="7199067" cy="1469117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2158943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  <a:gridCol w="1098324">
                  <a:extLst>
                    <a:ext uri="{9D8B030D-6E8A-4147-A177-3AD203B41FA5}">
                      <a16:colId xmlns:a16="http://schemas.microsoft.com/office/drawing/2014/main" val="3039657464"/>
                    </a:ext>
                  </a:extLst>
                </a:gridCol>
                <a:gridCol w="2508930">
                  <a:extLst>
                    <a:ext uri="{9D8B030D-6E8A-4147-A177-3AD203B41FA5}">
                      <a16:colId xmlns:a16="http://schemas.microsoft.com/office/drawing/2014/main" val="2358474851"/>
                    </a:ext>
                  </a:extLst>
                </a:gridCol>
              </a:tblGrid>
              <a:tr h="37366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제품명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다복 </a:t>
                      </a:r>
                      <a:r>
                        <a:rPr lang="en-US" altLang="ko-KR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65</a:t>
                      </a:r>
                      <a:r>
                        <a:rPr lang="ko-KR" altLang="en-US" sz="1200" b="1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호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브랜드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애경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소비자가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92,000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  <a:tr h="54772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구성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27</a:t>
                      </a:r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납품가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30,000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원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(VAT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포함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)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7835126"/>
                  </a:ext>
                </a:extLst>
              </a:tr>
            </a:tbl>
          </a:graphicData>
        </a:graphic>
      </p:graphicFrame>
      <p:graphicFrame>
        <p:nvGraphicFramePr>
          <p:cNvPr id="13" name="표 42">
            <a:extLst>
              <a:ext uri="{FF2B5EF4-FFF2-40B4-BE49-F238E27FC236}">
                <a16:creationId xmlns:a16="http://schemas.microsoft.com/office/drawing/2014/main" id="{C26D875A-6CBB-4D4C-9386-E2EB1DA994A3}"/>
              </a:ext>
            </a:extLst>
          </p:cNvPr>
          <p:cNvGraphicFramePr>
            <a:graphicFrameLocks noGrp="1"/>
          </p:cNvGraphicFramePr>
          <p:nvPr/>
        </p:nvGraphicFramePr>
        <p:xfrm>
          <a:off x="193405" y="2594851"/>
          <a:ext cx="7185965" cy="4276026"/>
        </p:xfrm>
        <a:graphic>
          <a:graphicData uri="http://schemas.openxmlformats.org/drawingml/2006/table">
            <a:tbl>
              <a:tblPr firstRow="1" bandRow="1"/>
              <a:tblGrid>
                <a:gridCol w="1430263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55702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67290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제품이미지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3908736">
                <a:tc gridSpan="2"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graphicFrame>
        <p:nvGraphicFramePr>
          <p:cNvPr id="15" name="표 42">
            <a:extLst>
              <a:ext uri="{FF2B5EF4-FFF2-40B4-BE49-F238E27FC236}">
                <a16:creationId xmlns:a16="http://schemas.microsoft.com/office/drawing/2014/main" id="{2A72E238-AB20-4930-AB12-675B4E0D93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62135"/>
              </p:ext>
            </p:extLst>
          </p:nvPr>
        </p:nvGraphicFramePr>
        <p:xfrm>
          <a:off x="180305" y="6997971"/>
          <a:ext cx="7199066" cy="3126964"/>
        </p:xfrm>
        <a:graphic>
          <a:graphicData uri="http://schemas.openxmlformats.org/drawingml/2006/table">
            <a:tbl>
              <a:tblPr firstRow="1" bandRow="1"/>
              <a:tblGrid>
                <a:gridCol w="1432870">
                  <a:extLst>
                    <a:ext uri="{9D8B030D-6E8A-4147-A177-3AD203B41FA5}">
                      <a16:colId xmlns:a16="http://schemas.microsoft.com/office/drawing/2014/main" val="4294803743"/>
                    </a:ext>
                  </a:extLst>
                </a:gridCol>
                <a:gridCol w="5766196">
                  <a:extLst>
                    <a:ext uri="{9D8B030D-6E8A-4147-A177-3AD203B41FA5}">
                      <a16:colId xmlns:a16="http://schemas.microsoft.com/office/drawing/2014/main" val="3432343876"/>
                    </a:ext>
                  </a:extLst>
                </a:gridCol>
              </a:tblGrid>
              <a:tr h="372584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solidFill>
                            <a:schemeClr val="bg1"/>
                          </a:solidFill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제품상세정보</a:t>
                      </a:r>
                    </a:p>
                  </a:txBody>
                  <a:tcPr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2455242"/>
                  </a:ext>
                </a:extLst>
              </a:tr>
              <a:tr h="2754380">
                <a:tc gridSpan="2">
                  <a:txBody>
                    <a:bodyPr/>
                    <a:lstStyle/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</a:rPr>
                        <a:t>-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케라시스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샴푸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180ml x 2 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en-US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케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라시스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린스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180ml x 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샤워메이트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바디워시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180ml x 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포인트 베리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&amp;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요거트 비누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80g x 6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내추럴주스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클렌징폼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120g x 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-2080</a:t>
                      </a: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ko-KR" sz="1200" b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알파화이트</a:t>
                      </a:r>
                      <a:r>
                        <a:rPr lang="ko-KR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치약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90g x 6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곡물주방세제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500ml</a:t>
                      </a: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x 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곡물주방세제</a:t>
                      </a:r>
                      <a:r>
                        <a:rPr lang="ko-KR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300ml x 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순샘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버블 주방세제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350ml x 1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베이킹소다</a:t>
                      </a:r>
                      <a:r>
                        <a:rPr lang="ko-KR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300g x 2</a:t>
                      </a:r>
                    </a:p>
                    <a:p>
                      <a:pPr marL="377967" marR="0" lvl="1" indent="0" algn="l" defTabSz="7559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-</a:t>
                      </a:r>
                      <a:r>
                        <a:rPr lang="ko-KR" altLang="ko-KR" sz="1200" b="0" baseline="0" dirty="0" err="1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장칫솔</a:t>
                      </a:r>
                      <a:r>
                        <a:rPr lang="ko-KR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4</a:t>
                      </a:r>
                      <a:r>
                        <a:rPr lang="ko-KR" altLang="ko-KR" sz="1200" b="0" baseline="0" dirty="0">
                          <a:solidFill>
                            <a:schemeClr val="dk1"/>
                          </a:solidFill>
                          <a:effectLst/>
                          <a:latin typeface="나눔스퀘어_ac Bold" panose="020B0600000101010101" pitchFamily="50" charset="-127"/>
                          <a:ea typeface="나눔스퀘어_ac Bold" panose="020B0600000101010101" pitchFamily="50" charset="-127"/>
                          <a:cs typeface="+mn-cs"/>
                        </a:rPr>
                        <a:t>개</a:t>
                      </a:r>
                      <a:endParaRPr lang="ko-KR" altLang="ko-KR" sz="900" dirty="0">
                        <a:effectLst/>
                        <a:latin typeface="나눔스퀘어_ac Bold" panose="020B0600000101010101" pitchFamily="50" charset="-127"/>
                        <a:ea typeface="나눔스퀘어_ac Bold" panose="020B0600000101010101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나눔스퀘어_ac" panose="020B0600000101010101" pitchFamily="50" charset="-127"/>
                        <a:ea typeface="나눔스퀘어_ac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2175590"/>
                  </a:ext>
                </a:extLst>
              </a:tr>
            </a:tbl>
          </a:graphicData>
        </a:graphic>
      </p:graphicFrame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E489F177-CEDD-47B3-BF71-80C56C3C147E}"/>
              </a:ext>
            </a:extLst>
          </p:cNvPr>
          <p:cNvSpPr txBox="1">
            <a:spLocks/>
          </p:cNvSpPr>
          <p:nvPr/>
        </p:nvSpPr>
        <p:spPr>
          <a:xfrm>
            <a:off x="141667" y="162467"/>
            <a:ext cx="4031088" cy="5868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1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1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제품 소개서</a:t>
            </a:r>
          </a:p>
        </p:txBody>
      </p:sp>
      <p:pic>
        <p:nvPicPr>
          <p:cNvPr id="24" name="그림 2">
            <a:extLst>
              <a:ext uri="{FF2B5EF4-FFF2-40B4-BE49-F238E27FC236}">
                <a16:creationId xmlns:a16="http://schemas.microsoft.com/office/drawing/2014/main" id="{E37AD63A-8BB0-4C16-A0C2-06324475B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" y="10153128"/>
            <a:ext cx="1509800" cy="453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슬라이드 번호 개체 틀 1">
            <a:extLst>
              <a:ext uri="{FF2B5EF4-FFF2-40B4-BE49-F238E27FC236}">
                <a16:creationId xmlns:a16="http://schemas.microsoft.com/office/drawing/2014/main" id="{61C9C4B7-6A12-4D35-A7BC-F853C7C5A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27023" y="10294965"/>
            <a:ext cx="568324" cy="258531"/>
          </a:xfrm>
        </p:spPr>
        <p:txBody>
          <a:bodyPr/>
          <a:lstStyle/>
          <a:p>
            <a:fld id="{9BDE1B99-8C16-483F-B937-57B95F30B0EE}" type="slidenum">
              <a:rPr lang="ko-KR" altLang="en-US" sz="1200" smtClean="0"/>
              <a:pPr/>
              <a:t>9</a:t>
            </a:fld>
            <a:endParaRPr lang="ko-KR" altLang="en-US" sz="120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634A8ADF-925B-48D5-9983-F109952D6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3777" r="9660" b="6055"/>
          <a:stretch>
            <a:fillRect/>
          </a:stretch>
        </p:blipFill>
        <p:spPr bwMode="auto">
          <a:xfrm>
            <a:off x="1892700" y="3544542"/>
            <a:ext cx="38004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사각형: 둥근 모서리 2">
            <a:hlinkClick r:id="rId4" action="ppaction://hlinksldjump"/>
            <a:extLst>
              <a:ext uri="{FF2B5EF4-FFF2-40B4-BE49-F238E27FC236}">
                <a16:creationId xmlns:a16="http://schemas.microsoft.com/office/drawing/2014/main" id="{D6AEE4C2-64BE-4C8F-BAEA-378E195CB604}"/>
              </a:ext>
            </a:extLst>
          </p:cNvPr>
          <p:cNvSpPr/>
          <p:nvPr/>
        </p:nvSpPr>
        <p:spPr>
          <a:xfrm>
            <a:off x="6552974" y="878984"/>
            <a:ext cx="826396" cy="32931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ko-KR" altLang="en-US" sz="1200" dirty="0">
                <a:latin typeface="나눔스퀘어_ac" panose="020B0600000101010101" pitchFamily="50" charset="-127"/>
                <a:ea typeface="나눔스퀘어_ac" panose="020B0600000101010101" pitchFamily="50" charset="-127"/>
              </a:rPr>
              <a:t>목차보기</a:t>
            </a:r>
          </a:p>
        </p:txBody>
      </p:sp>
    </p:spTree>
    <p:extLst>
      <p:ext uri="{BB962C8B-B14F-4D97-AF65-F5344CB8AC3E}">
        <p14:creationId xmlns:p14="http://schemas.microsoft.com/office/powerpoint/2010/main" val="20797734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1942</TotalTime>
  <Words>1723</Words>
  <Application>Microsoft Office PowerPoint</Application>
  <PresentationFormat>사용자 지정</PresentationFormat>
  <Paragraphs>586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나눔스퀘어_ac</vt:lpstr>
      <vt:lpstr>Arial</vt:lpstr>
      <vt:lpstr>Calibri Light</vt:lpstr>
      <vt:lpstr>Calibri</vt:lpstr>
      <vt:lpstr>나눔스퀘어_ac ExtraBold</vt:lpstr>
      <vt:lpstr>나눔스퀘어_ac 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bizgift_01</dc:creator>
  <cp:lastModifiedBy>bizgift_01</cp:lastModifiedBy>
  <cp:revision>99</cp:revision>
  <cp:lastPrinted>2020-08-14T05:26:13Z</cp:lastPrinted>
  <dcterms:created xsi:type="dcterms:W3CDTF">2020-08-05T04:55:37Z</dcterms:created>
  <dcterms:modified xsi:type="dcterms:W3CDTF">2020-08-14T06:24:24Z</dcterms:modified>
</cp:coreProperties>
</file>